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8" r:id="rId4"/>
    <p:sldId id="265" r:id="rId5"/>
    <p:sldId id="270" r:id="rId6"/>
    <p:sldId id="266" r:id="rId7"/>
    <p:sldId id="271" r:id="rId8"/>
    <p:sldId id="273" r:id="rId9"/>
    <p:sldId id="274" r:id="rId10"/>
    <p:sldId id="268" r:id="rId11"/>
    <p:sldId id="275" r:id="rId12"/>
    <p:sldId id="269" r:id="rId13"/>
    <p:sldId id="276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inhard Pointner" initials="RP" lastIdx="1" clrIdx="0">
    <p:extLst>
      <p:ext uri="{19B8F6BF-5375-455C-9EA6-DF929625EA0E}">
        <p15:presenceInfo xmlns:p15="http://schemas.microsoft.com/office/powerpoint/2012/main" userId="659df86549229f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AA4E1-60B9-492A-9A1B-3453BC47C05F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6306E-6A9F-4DDC-89F3-423D31F7C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4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06E-6A9F-4DDC-89F3-423D31F7C3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5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HTPC software like XBMC/PLEX</a:t>
            </a:r>
            <a:r>
              <a:rPr lang="en-US" baseline="0" dirty="0" smtClean="0"/>
              <a:t> have very strict naming rules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* Acoustic fingerprints systems more and more popular. </a:t>
            </a:r>
          </a:p>
          <a:p>
            <a:endParaRPr lang="en-US" baseline="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Lots</a:t>
            </a:r>
            <a:r>
              <a:rPr lang="en-US" baseline="0" dirty="0" smtClean="0"/>
              <a:t> of companies do Acoustic fingerprints (e.g. Apple </a:t>
            </a:r>
            <a:r>
              <a:rPr lang="en-US" baseline="0" dirty="0" err="1" smtClean="0"/>
              <a:t>MusicMatch</a:t>
            </a:r>
            <a:r>
              <a:rPr lang="en-US" baseline="0" dirty="0" smtClean="0"/>
              <a:t>)</a:t>
            </a:r>
            <a:br>
              <a:rPr lang="en-US" baseline="0" dirty="0" smtClean="0"/>
            </a:br>
            <a:r>
              <a:rPr lang="en-US" baseline="0" dirty="0" smtClean="0"/>
              <a:t>Video is just a matter of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06E-6A9F-4DDC-89F3-423D31F7C3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1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XBMC is 10 years old in 2014 and this is till </a:t>
            </a:r>
            <a:r>
              <a:rPr lang="en-US" smtClean="0"/>
              <a:t>an issue…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06E-6A9F-4DDC-89F3-423D31F7C3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30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06E-6A9F-4DDC-89F3-423D31F7C3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5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82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9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1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9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6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38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24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2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95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3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2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3E290-F11B-4943-972B-10F5CD2CC5CE}" type="datetimeFigureOut">
              <a:rPr lang="en-US" smtClean="0"/>
              <a:t>06/01/2014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B327D-2CB5-4474-80D3-832897A51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forum.xbmc.org/showthread.php?tid=173095&amp;pid=150248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MMAI Term Project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rgbClr val="FF111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VASH</a:t>
            </a:r>
            <a:endParaRPr lang="en-US" dirty="0">
              <a:solidFill>
                <a:srgbClr val="FF111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991941" y="5905733"/>
            <a:ext cx="10465694" cy="161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郝瑞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尼</a:t>
            </a:r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		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蔡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格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昇</a:t>
            </a:r>
            <a:r>
              <a:rPr lang="en-US" altLang="zh-CN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		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蔡</a:t>
            </a:r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宗</a:t>
            </a:r>
            <a:r>
              <a:rPr lang="zh-CN" alt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WangShinSuMedium" panose="02000500000000000000" pitchFamily="2" charset="-120"/>
                <a:ea typeface="HanWangShinSuMedium" panose="02000500000000000000" pitchFamily="2" charset="-120"/>
              </a:rPr>
              <a:t>諭</a:t>
            </a:r>
            <a:endParaRPr lang="en-US" altLang="zh-TW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nWangShinSuMedium" panose="02000500000000000000" pitchFamily="2" charset="-120"/>
              <a:ea typeface="HanWangShinSuMedium" panose="02000500000000000000" pitchFamily="2" charset="-120"/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59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59" y="1347763"/>
            <a:ext cx="3424609" cy="349031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07" y="1347763"/>
            <a:ext cx="3497998" cy="3490310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10404" y="214999"/>
            <a:ext cx="8114730" cy="1269242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chemeClr val="accent1"/>
                </a:solidFill>
              </a:rPr>
              <a:t>SIFT keypoint discovery</a:t>
            </a:r>
            <a:endParaRPr lang="en-US" sz="3800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9969" y="4954556"/>
            <a:ext cx="4098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The orientations in an area </a:t>
            </a:r>
            <a:br>
              <a:rPr lang="en-US" sz="2400" dirty="0" smtClean="0"/>
            </a:br>
            <a:r>
              <a:rPr lang="en-US" sz="2400" dirty="0" smtClean="0"/>
              <a:t>around the keypoint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6500369" y="4954556"/>
            <a:ext cx="46447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Binning - Creating </a:t>
            </a:r>
            <a:r>
              <a:rPr lang="en-US" sz="2400" dirty="0" smtClean="0"/>
              <a:t>a histogram </a:t>
            </a:r>
            <a:r>
              <a:rPr lang="en-US" sz="2400" dirty="0"/>
              <a:t>from the orientations </a:t>
            </a:r>
            <a:r>
              <a:rPr lang="en-US" sz="2400" dirty="0" smtClean="0"/>
              <a:t>in the </a:t>
            </a:r>
            <a:r>
              <a:rPr lang="en-US" sz="2400" dirty="0"/>
              <a:t>left </a:t>
            </a:r>
            <a:r>
              <a:rPr lang="en-US" sz="2400" dirty="0" smtClean="0"/>
              <a:t>figure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6359374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Note: In his paper, Lowe recommends 4x4x8 </a:t>
            </a:r>
            <a:r>
              <a:rPr lang="en-US" sz="2000" dirty="0" smtClean="0"/>
              <a:t>histograms instead of 2x2x8 </a:t>
            </a:r>
            <a:r>
              <a:rPr lang="en-US" sz="2000" dirty="0"/>
              <a:t>ones.</a:t>
            </a:r>
          </a:p>
        </p:txBody>
      </p:sp>
    </p:spTree>
    <p:extLst>
      <p:ext uri="{BB962C8B-B14F-4D97-AF65-F5344CB8AC3E}">
        <p14:creationId xmlns:p14="http://schemas.microsoft.com/office/powerpoint/2010/main" val="23575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7508"/>
            <a:ext cx="10515600" cy="435133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/>
              <a:t>DataSet</a:t>
            </a:r>
            <a:r>
              <a:rPr lang="en-US" sz="2000" dirty="0" smtClean="0"/>
              <a:t> 1: True Blood – Season 5</a:t>
            </a:r>
            <a:r>
              <a:rPr lang="en-US" sz="2000" dirty="0"/>
              <a:t> </a:t>
            </a:r>
            <a:r>
              <a:rPr lang="en-US" sz="2000" dirty="0" smtClean="0"/>
              <a:t>(12 episodes, real-world data)</a:t>
            </a:r>
          </a:p>
          <a:p>
            <a:pPr>
              <a:spcAft>
                <a:spcPts val="600"/>
              </a:spcAft>
            </a:pPr>
            <a:r>
              <a:rPr lang="en-US" sz="2000" dirty="0" err="1" smtClean="0"/>
              <a:t>DataSet</a:t>
            </a:r>
            <a:r>
              <a:rPr lang="en-US" sz="2000" dirty="0" smtClean="0"/>
              <a:t> 2: </a:t>
            </a:r>
            <a:r>
              <a:rPr lang="en-US" sz="2000" dirty="0"/>
              <a:t>CC_WEB_VIDEO: Near-Duplicate Web Video </a:t>
            </a:r>
            <a:r>
              <a:rPr lang="en-US" sz="2000" dirty="0" smtClean="0"/>
              <a:t>Dataset</a:t>
            </a:r>
            <a:br>
              <a:rPr lang="en-US" sz="2000" dirty="0" smtClean="0"/>
            </a:br>
            <a:endParaRPr lang="en-US" sz="2000" dirty="0" smtClean="0"/>
          </a:p>
          <a:p>
            <a:pPr>
              <a:spcAft>
                <a:spcPts val="600"/>
              </a:spcAft>
            </a:pPr>
            <a:r>
              <a:rPr lang="en-US" sz="2000" dirty="0" smtClean="0"/>
              <a:t>Evaluate with k=100 and k=1000 visual words respectively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Evaluate against 9 attack types (logo, subtitles, crop,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Test each video for each attack (Null-Attack is </a:t>
            </a:r>
            <a:r>
              <a:rPr lang="en-US" sz="2000" dirty="0"/>
              <a:t>naturally </a:t>
            </a:r>
            <a:r>
              <a:rPr lang="en-US" sz="2000" dirty="0" smtClean="0"/>
              <a:t>100%)</a:t>
            </a:r>
            <a:br>
              <a:rPr lang="en-US" sz="2000" dirty="0" smtClean="0"/>
            </a:b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 smtClean="0"/>
              <a:t>Performance (on Intel Core 2 Duo 2.54 GHz)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/>
              <a:t>Generate Centroids	43:30 min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/>
              <a:t>Train Signatures	02:02 min</a:t>
            </a:r>
          </a:p>
          <a:p>
            <a:pPr lvl="1">
              <a:spcAft>
                <a:spcPts val="600"/>
              </a:spcAft>
            </a:pPr>
            <a:r>
              <a:rPr lang="en-US" sz="1800" dirty="0" smtClean="0"/>
              <a:t>Query		9 sec</a:t>
            </a:r>
          </a:p>
          <a:p>
            <a:pPr lvl="1">
              <a:spcAft>
                <a:spcPts val="600"/>
              </a:spcAft>
            </a:pPr>
            <a:endParaRPr lang="en-US" sz="1600" dirty="0" smtClean="0"/>
          </a:p>
          <a:p>
            <a:pPr>
              <a:spcAft>
                <a:spcPts val="600"/>
              </a:spcAft>
            </a:pPr>
            <a:endParaRPr lang="en-US" sz="2000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68991" y="4844954"/>
            <a:ext cx="4546" cy="153082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71263" y="3182206"/>
            <a:ext cx="0" cy="1335204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75810" y="1880212"/>
            <a:ext cx="0" cy="894824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0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5101816"/>
              </p:ext>
            </p:extLst>
          </p:nvPr>
        </p:nvGraphicFramePr>
        <p:xfrm>
          <a:off x="968990" y="1627165"/>
          <a:ext cx="5127009" cy="39776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09003"/>
                <a:gridCol w="1709003"/>
                <a:gridCol w="170900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Attack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r>
                        <a:rPr lang="en-US" baseline="0" dirty="0" smtClean="0"/>
                        <a:t/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k=100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k=1000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Heavy</a:t>
                      </a:r>
                      <a:r>
                        <a:rPr lang="en-US" baseline="0" dirty="0" smtClean="0"/>
                        <a:t> Blur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Light Blur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38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Motion Blur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Radial Blur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Crop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Logo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Heavy</a:t>
                      </a:r>
                      <a:r>
                        <a:rPr lang="en-US" baseline="0" dirty="0" smtClean="0"/>
                        <a:t> Sharpen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92 %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Light Sharpen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42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Subtitles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96</a:t>
                      </a:r>
                      <a:r>
                        <a:rPr lang="en-US" baseline="0" dirty="0" smtClean="0"/>
                        <a:t>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33432" y="6338541"/>
            <a:ext cx="416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 … size of visual word vocabulary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9808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27165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212413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786952"/>
            <a:ext cx="2743200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648264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9808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805408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052963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5301302"/>
            <a:ext cx="274320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02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evaluation with real world data required</a:t>
            </a:r>
          </a:p>
          <a:p>
            <a:pPr lvl="1"/>
            <a:r>
              <a:rPr lang="en-US" dirty="0" smtClean="0"/>
              <a:t>Detection of the same movie with slightly different length</a:t>
            </a:r>
          </a:p>
          <a:p>
            <a:pPr lvl="1"/>
            <a:r>
              <a:rPr lang="en-US" dirty="0" smtClean="0"/>
              <a:t>Detection of the same movie in different codecs (and key frame intervals)</a:t>
            </a:r>
          </a:p>
          <a:p>
            <a:pPr lvl="1"/>
            <a:r>
              <a:rPr lang="en-US" dirty="0" smtClean="0"/>
              <a:t>Bigger data sets for testing real world attacks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Distributed collection of vocabulary and signatures</a:t>
            </a:r>
          </a:p>
          <a:p>
            <a:endParaRPr lang="en-US" dirty="0"/>
          </a:p>
          <a:p>
            <a:r>
              <a:rPr lang="en-US" dirty="0" smtClean="0"/>
              <a:t>Fusion of Features (e.g. SIFT features + Color Histogram)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9402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spc="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</a:t>
            </a:r>
          </a:p>
          <a:p>
            <a:pPr algn="ctr"/>
            <a:r>
              <a:rPr lang="zh-CN" altLang="en-US" sz="9600" b="1" spc="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謝謝</a:t>
            </a:r>
            <a:endParaRPr lang="en-US" sz="9600" b="1"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13" y="3251199"/>
            <a:ext cx="4195187" cy="36358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1007747">
            <a:off x="8292258" y="1550331"/>
            <a:ext cx="3195851" cy="2080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  <a:endParaRPr 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406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Visit us at 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http://vash.in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645759" y="1717984"/>
            <a:ext cx="7634747" cy="4881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“Perceptual Movie Identification”</a:t>
            </a:r>
          </a:p>
          <a:p>
            <a:endParaRPr lang="en-US" sz="4000" dirty="0" smtClean="0"/>
          </a:p>
          <a:p>
            <a:r>
              <a:rPr lang="en-US" sz="4000" dirty="0" smtClean="0">
                <a:solidFill>
                  <a:schemeClr val="accent1"/>
                </a:solidFill>
              </a:rPr>
              <a:t>Look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 smtClean="0"/>
              <a:t>at Movie content</a:t>
            </a:r>
          </a:p>
          <a:p>
            <a:r>
              <a:rPr lang="en-US" sz="4000" dirty="0" smtClean="0">
                <a:solidFill>
                  <a:schemeClr val="accent1"/>
                </a:solidFill>
              </a:rPr>
              <a:t>Identify </a:t>
            </a:r>
            <a:r>
              <a:rPr lang="en-US" sz="4000" dirty="0" smtClean="0"/>
              <a:t>Movie (name, year, id)</a:t>
            </a:r>
          </a:p>
          <a:p>
            <a:r>
              <a:rPr lang="en-US" sz="4000" dirty="0" smtClean="0">
                <a:solidFill>
                  <a:schemeClr val="accent1"/>
                </a:solidFill>
              </a:rPr>
              <a:t>100% accuracy </a:t>
            </a:r>
            <a:r>
              <a:rPr lang="en-US" sz="4000" dirty="0" smtClean="0"/>
              <a:t>and fully automatic</a:t>
            </a:r>
            <a:endParaRPr lang="en-US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8715264" y="760620"/>
            <a:ext cx="3190875" cy="4524375"/>
            <a:chOff x="724569" y="210769"/>
            <a:chExt cx="3190875" cy="4524375"/>
          </a:xfrm>
        </p:grpSpPr>
        <p:pic>
          <p:nvPicPr>
            <p:cNvPr id="15" name="Picture 2" descr="http://1.bp.blogspot.com/-BXs89wqOZYk/UCLgAmxZGnI/AAAAAAAAAFY/zxBn68NR6_M/s1600/aff_mash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569" y="210769"/>
              <a:ext cx="3190875" cy="45243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92884">
              <a:off x="877778" y="535081"/>
              <a:ext cx="875481" cy="8754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The Vision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130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57" y="1932974"/>
            <a:ext cx="7076049" cy="435133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/>
              <a:t>Virtually </a:t>
            </a:r>
            <a:r>
              <a:rPr lang="en-US" sz="4000" u="sng" dirty="0" smtClean="0">
                <a:solidFill>
                  <a:srgbClr val="C00000"/>
                </a:solidFill>
              </a:rPr>
              <a:t>NO</a:t>
            </a:r>
            <a:r>
              <a:rPr lang="en-US" sz="4000" dirty="0" smtClean="0"/>
              <a:t> metadata / tagging</a:t>
            </a:r>
          </a:p>
          <a:p>
            <a:pPr>
              <a:spcAft>
                <a:spcPts val="1200"/>
              </a:spcAft>
            </a:pPr>
            <a:r>
              <a:rPr lang="en-US" sz="4000" dirty="0" smtClean="0"/>
              <a:t>HTPC software used by millions</a:t>
            </a:r>
          </a:p>
          <a:p>
            <a:pPr>
              <a:spcAft>
                <a:spcPts val="1200"/>
              </a:spcAft>
            </a:pPr>
            <a:r>
              <a:rPr lang="en-US" sz="4000" dirty="0" smtClean="0"/>
              <a:t>Manually organizing media files</a:t>
            </a:r>
          </a:p>
          <a:p>
            <a:pPr>
              <a:spcAft>
                <a:spcPts val="1200"/>
              </a:spcAft>
            </a:pPr>
            <a:r>
              <a:rPr lang="en-US" sz="4000" dirty="0" smtClean="0"/>
              <a:t>Wasting millions of hours</a:t>
            </a:r>
            <a:br>
              <a:rPr lang="en-US" sz="4000" dirty="0" smtClean="0"/>
            </a:br>
            <a:endParaRPr lang="en-US" sz="4000" dirty="0" smtClean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72000" cy="1325563"/>
          </a:xfrm>
        </p:spPr>
        <p:txBody>
          <a:bodyPr/>
          <a:lstStyle/>
          <a:p>
            <a:r>
              <a:rPr lang="en-US" u="sng" dirty="0" smtClean="0"/>
              <a:t>The Why?</a:t>
            </a:r>
            <a:endParaRPr lang="en-US" u="sng" dirty="0"/>
          </a:p>
        </p:txBody>
      </p:sp>
      <p:pic>
        <p:nvPicPr>
          <p:cNvPr id="2052" name="Picture 4" descr="File:Screenshot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2571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Mediastre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955033"/>
            <a:ext cx="4572000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:Serviio Screensh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198829"/>
            <a:ext cx="457200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78509" y="5433072"/>
            <a:ext cx="5140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400" b="1" dirty="0">
                <a:solidFill>
                  <a:schemeClr val="accent5"/>
                </a:solidFill>
              </a:rPr>
              <a:t>“ We can do better! “</a:t>
            </a:r>
          </a:p>
        </p:txBody>
      </p:sp>
    </p:spTree>
    <p:extLst>
      <p:ext uri="{BB962C8B-B14F-4D97-AF65-F5344CB8AC3E}">
        <p14:creationId xmlns:p14="http://schemas.microsoft.com/office/powerpoint/2010/main" val="46062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u="sng" dirty="0" smtClean="0"/>
              <a:t>I spent </a:t>
            </a:r>
            <a:r>
              <a:rPr lang="en-US" sz="3200" b="1" u="sng" dirty="0"/>
              <a:t>2 days</a:t>
            </a:r>
            <a:r>
              <a:rPr lang="en-US" sz="3200" b="1" dirty="0"/>
              <a:t> </a:t>
            </a:r>
            <a:r>
              <a:rPr lang="en-US" sz="3200" dirty="0"/>
              <a:t>organizing all my </a:t>
            </a:r>
            <a:r>
              <a:rPr lang="en-US" sz="3200" dirty="0" smtClean="0"/>
              <a:t>movies, series and documentaries. They </a:t>
            </a:r>
            <a:r>
              <a:rPr lang="en-US" sz="3200" dirty="0"/>
              <a:t>were </a:t>
            </a:r>
            <a:r>
              <a:rPr lang="en-US" sz="3200" dirty="0" smtClean="0"/>
              <a:t>already </a:t>
            </a:r>
            <a:r>
              <a:rPr lang="en-US" sz="3200" dirty="0"/>
              <a:t>extremely organized, but not good enough for XBMC.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So </a:t>
            </a:r>
            <a:r>
              <a:rPr lang="en-US" sz="3200" dirty="0"/>
              <a:t>I created an NFO file for every </a:t>
            </a:r>
            <a:r>
              <a:rPr lang="en-US" sz="3200" dirty="0" smtClean="0"/>
              <a:t>episode. </a:t>
            </a:r>
            <a:r>
              <a:rPr lang="en-US" sz="3200" b="1" u="sng" dirty="0" smtClean="0"/>
              <a:t>Was </a:t>
            </a:r>
            <a:r>
              <a:rPr lang="en-US" sz="3200" b="1" u="sng" dirty="0"/>
              <a:t>that enough? </a:t>
            </a:r>
            <a:r>
              <a:rPr lang="en-US" sz="3200" b="1" u="sng" dirty="0" smtClean="0"/>
              <a:t>No.</a:t>
            </a:r>
            <a:endParaRPr lang="en-US" sz="3200" b="1" u="sng" dirty="0"/>
          </a:p>
        </p:txBody>
      </p:sp>
      <p:pic>
        <p:nvPicPr>
          <p:cNvPr id="5122" name="Picture 2" descr="http://learnex.co.za/learn/blog/wp-content/uploads/2012/04/orange-quotation-marks-hi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0" y="195196"/>
            <a:ext cx="3146867" cy="20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learnex.co.za/learn/blog/wp-content/uploads/2012/04/orange-quotation-marks-hi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807547" y="4624174"/>
            <a:ext cx="3146867" cy="207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8" y="5326701"/>
            <a:ext cx="1657581" cy="12574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8888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The How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Sample </a:t>
            </a:r>
            <a:r>
              <a:rPr lang="en-US" sz="3200" dirty="0" smtClean="0"/>
              <a:t>key frames from video files</a:t>
            </a: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Extract</a:t>
            </a:r>
            <a:r>
              <a:rPr lang="en-US" sz="3200" dirty="0" smtClean="0"/>
              <a:t> SIFT keypoints for video (sub-)sequences</a:t>
            </a: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Compute</a:t>
            </a:r>
            <a:r>
              <a:rPr lang="en-US" sz="3200" dirty="0" smtClean="0"/>
              <a:t> signature using Histogram of Visual Words</a:t>
            </a: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Match </a:t>
            </a:r>
            <a:r>
              <a:rPr lang="en-US" sz="3200" dirty="0" smtClean="0"/>
              <a:t>signature against our reference database</a:t>
            </a: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chemeClr val="accent1"/>
                </a:solidFill>
              </a:rPr>
              <a:t>Return </a:t>
            </a:r>
            <a:r>
              <a:rPr lang="en-US" sz="3200" dirty="0" smtClean="0"/>
              <a:t>video identity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098446"/>
            <a:ext cx="12192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“ </a:t>
            </a:r>
            <a:r>
              <a:rPr lang="en-US" dirty="0" err="1"/>
              <a:t>Lifeng</a:t>
            </a:r>
            <a:r>
              <a:rPr lang="en-US" dirty="0"/>
              <a:t> Shang et al, 2010, Real-time large scale near-duplicate web video retrieval ”</a:t>
            </a:r>
          </a:p>
        </p:txBody>
      </p:sp>
    </p:spTree>
    <p:extLst>
      <p:ext uri="{BB962C8B-B14F-4D97-AF65-F5344CB8AC3E}">
        <p14:creationId xmlns:p14="http://schemas.microsoft.com/office/powerpoint/2010/main" val="3276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99" y="341194"/>
            <a:ext cx="3263822" cy="61621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0404" y="214999"/>
            <a:ext cx="8114730" cy="1269242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chemeClr val="accent1"/>
                </a:solidFill>
              </a:rPr>
              <a:t>Generation of Visual Word Dictionary</a:t>
            </a:r>
            <a:endParaRPr lang="en-US" sz="38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990" y="1828799"/>
            <a:ext cx="70081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Select a number of </a:t>
            </a:r>
            <a:r>
              <a:rPr lang="en-US" sz="3200" dirty="0" smtClean="0"/>
              <a:t>frames from </a:t>
            </a:r>
            <a:r>
              <a:rPr lang="en-US" sz="3200" dirty="0"/>
              <a:t>videos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Compute </a:t>
            </a:r>
            <a:r>
              <a:rPr lang="en-US" sz="3200" dirty="0"/>
              <a:t>and aggregate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/>
              <a:t>SIFT </a:t>
            </a:r>
            <a:r>
              <a:rPr lang="en-US" sz="3200" dirty="0" smtClean="0"/>
              <a:t>keypoints</a:t>
            </a:r>
            <a:endParaRPr lang="en-US" sz="3200" dirty="0"/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Run </a:t>
            </a:r>
            <a:r>
              <a:rPr lang="en-US" sz="3200" dirty="0"/>
              <a:t>k-means clustering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3200" dirty="0" smtClean="0"/>
              <a:t>The </a:t>
            </a:r>
            <a:r>
              <a:rPr lang="en-US" sz="3200" dirty="0"/>
              <a:t>resulting </a:t>
            </a:r>
            <a:r>
              <a:rPr lang="en-US" sz="3200" dirty="0" smtClean="0"/>
              <a:t>k-centroids are the </a:t>
            </a:r>
            <a:r>
              <a:rPr lang="en-US" sz="3200" dirty="0"/>
              <a:t>Visual Words</a:t>
            </a:r>
          </a:p>
        </p:txBody>
      </p:sp>
      <p:pic>
        <p:nvPicPr>
          <p:cNvPr id="1026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847218"/>
            <a:ext cx="1132398" cy="90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7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80" y="679025"/>
            <a:ext cx="4776267" cy="4443698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0404" y="214999"/>
            <a:ext cx="8114730" cy="1269242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chemeClr val="accent1"/>
                </a:solidFill>
              </a:rPr>
              <a:t>Training Signatures</a:t>
            </a:r>
            <a:endParaRPr lang="en-US" sz="38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9598" y="1484241"/>
            <a:ext cx="62785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smtClean="0"/>
              <a:t>Which frames to select?</a:t>
            </a:r>
          </a:p>
          <a:p>
            <a:pPr marL="914400" lvl="1" indent="-457200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Choose certain frames at certain intervals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smtClean="0"/>
              <a:t>Compute SIFT key points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smtClean="0"/>
              <a:t>Quantize keypoints to Visual Words</a:t>
            </a:r>
          </a:p>
          <a:p>
            <a:pPr marL="914400" lvl="1" indent="-457200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800" dirty="0" smtClean="0"/>
              <a:t>Compute the distances to each centroid and pick the closest one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 smtClean="0"/>
              <a:t>Signature of a Histogram of Visual Words, e.g. VW 1 occurred 5 times</a:t>
            </a:r>
          </a:p>
        </p:txBody>
      </p:sp>
      <p:pic>
        <p:nvPicPr>
          <p:cNvPr id="5" name="Picture 2" descr="http://www.vlfeat.org/demo/sift_basic_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169" y="2668860"/>
            <a:ext cx="1132398" cy="90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4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0404" y="214999"/>
            <a:ext cx="8114730" cy="1269242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chemeClr val="accent1"/>
                </a:solidFill>
              </a:rPr>
              <a:t>How does SIFT work?</a:t>
            </a:r>
            <a:endParaRPr lang="en-US" sz="3800" dirty="0">
              <a:solidFill>
                <a:schemeClr val="accent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</a:pPr>
            <a:r>
              <a:rPr lang="en-US" dirty="0"/>
              <a:t>Candidate keypoints are found by searching </a:t>
            </a:r>
            <a:r>
              <a:rPr lang="en-US" dirty="0" err="1"/>
              <a:t>extrema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the Gaussian-scale </a:t>
            </a:r>
            <a:r>
              <a:rPr lang="en-US" dirty="0"/>
              <a:t>space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</a:pPr>
            <a:r>
              <a:rPr lang="en-US" dirty="0" smtClean="0"/>
              <a:t>Further refinement</a:t>
            </a:r>
            <a:endParaRPr lang="en-US" dirty="0"/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</a:pPr>
            <a:r>
              <a:rPr lang="en-US" dirty="0" smtClean="0"/>
              <a:t>Compute </a:t>
            </a:r>
            <a:r>
              <a:rPr lang="en-US" dirty="0"/>
              <a:t>orientation and magnitude</a:t>
            </a:r>
          </a:p>
          <a:p>
            <a:pPr marL="285750" indent="-285750">
              <a:spcAft>
                <a:spcPts val="1200"/>
              </a:spcAft>
              <a:buClr>
                <a:schemeClr val="accent1"/>
              </a:buClr>
            </a:pPr>
            <a:r>
              <a:rPr lang="en-US" dirty="0" smtClean="0"/>
              <a:t>Combine </a:t>
            </a:r>
            <a:r>
              <a:rPr lang="en-US" dirty="0"/>
              <a:t>to </a:t>
            </a:r>
            <a:r>
              <a:rPr lang="en-US" dirty="0" err="1" smtClean="0"/>
              <a:t>keypoint</a:t>
            </a:r>
            <a:r>
              <a:rPr lang="en-US" dirty="0" smtClean="0"/>
              <a:t> </a:t>
            </a:r>
            <a:r>
              <a:rPr lang="en-US" dirty="0"/>
              <a:t>descriptor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100548"/>
            <a:ext cx="1219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 smtClean="0"/>
              <a:t>“ D. G. Lowe, 2004, Distinctive Image Features from Scale-Invariant </a:t>
            </a:r>
            <a:r>
              <a:rPr lang="en-US" dirty="0" err="1" smtClean="0"/>
              <a:t>Keypoints</a:t>
            </a:r>
            <a:r>
              <a:rPr lang="en-US" dirty="0" smtClean="0"/>
              <a:t>, Int. Journal of Computer Vision “</a:t>
            </a:r>
          </a:p>
        </p:txBody>
      </p:sp>
    </p:spTree>
    <p:extLst>
      <p:ext uri="{BB962C8B-B14F-4D97-AF65-F5344CB8AC3E}">
        <p14:creationId xmlns:p14="http://schemas.microsoft.com/office/powerpoint/2010/main" val="416168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0404" y="214999"/>
            <a:ext cx="8114730" cy="1269242"/>
          </a:xfrm>
        </p:spPr>
        <p:txBody>
          <a:bodyPr>
            <a:normAutofit/>
          </a:bodyPr>
          <a:lstStyle/>
          <a:p>
            <a:r>
              <a:rPr lang="en-US" sz="3800" dirty="0" smtClean="0">
                <a:solidFill>
                  <a:schemeClr val="accent1"/>
                </a:solidFill>
              </a:rPr>
              <a:t>SIFT keypoint discovery</a:t>
            </a:r>
            <a:endParaRPr lang="en-US" sz="38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952" y="1991478"/>
            <a:ext cx="7524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Use a DoG approximation for faster computation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944" y="1454874"/>
            <a:ext cx="3130591" cy="27650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00" y="2504363"/>
            <a:ext cx="6655063" cy="1247824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398666" y="1251633"/>
            <a:ext cx="8114730" cy="849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 smtClean="0">
                <a:solidFill>
                  <a:schemeClr val="accent1"/>
                </a:solidFill>
              </a:rPr>
              <a:t>Extrema</a:t>
            </a:r>
            <a:endParaRPr lang="en-US" sz="2800" u="sng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0952" y="3705383"/>
            <a:ext cx="7524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Give the current and two neighboring scales, select a point if all 26 neighbors have smaller or greater value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398666" y="4601678"/>
            <a:ext cx="8114730" cy="849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 smtClean="0">
                <a:solidFill>
                  <a:schemeClr val="accent1"/>
                </a:solidFill>
              </a:rPr>
              <a:t>Orientation</a:t>
            </a:r>
            <a:endParaRPr lang="en-US" sz="2800" u="sng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500" y="5228740"/>
            <a:ext cx="8966579" cy="144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6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508</Words>
  <Application>Microsoft Office PowerPoint</Application>
  <PresentationFormat>Widescreen</PresentationFormat>
  <Paragraphs>115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Adobe Fan Heiti Std B</vt:lpstr>
      <vt:lpstr>HanWangShinSuMedium</vt:lpstr>
      <vt:lpstr>Helvetica Neue</vt:lpstr>
      <vt:lpstr>Arial</vt:lpstr>
      <vt:lpstr>Calibri</vt:lpstr>
      <vt:lpstr>Calibri Light</vt:lpstr>
      <vt:lpstr>Wingdings</vt:lpstr>
      <vt:lpstr>Office Theme</vt:lpstr>
      <vt:lpstr>MMAI Term Project VASH</vt:lpstr>
      <vt:lpstr>The Vision</vt:lpstr>
      <vt:lpstr>The Why?</vt:lpstr>
      <vt:lpstr>PowerPoint Presentation</vt:lpstr>
      <vt:lpstr>The How</vt:lpstr>
      <vt:lpstr>Generation of Visual Word Dictionary</vt:lpstr>
      <vt:lpstr>Training Signatures</vt:lpstr>
      <vt:lpstr>How does SIFT work?</vt:lpstr>
      <vt:lpstr>SIFT keypoint discovery</vt:lpstr>
      <vt:lpstr>SIFT keypoint discovery</vt:lpstr>
      <vt:lpstr>Evaluation</vt:lpstr>
      <vt:lpstr>Test Results</vt:lpstr>
      <vt:lpstr>Future Works</vt:lpstr>
      <vt:lpstr>PowerPoint Presentation</vt:lpstr>
    </vt:vector>
  </TitlesOfParts>
  <Company>NTU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IDT Term Project</dc:title>
  <dc:creator>Reinhard Pointner</dc:creator>
  <cp:lastModifiedBy>Reinhard Pointner</cp:lastModifiedBy>
  <cp:revision>239</cp:revision>
  <dcterms:created xsi:type="dcterms:W3CDTF">2014-01-01T22:39:30Z</dcterms:created>
  <dcterms:modified xsi:type="dcterms:W3CDTF">2014-01-06T07:56:49Z</dcterms:modified>
</cp:coreProperties>
</file>